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73" r:id="rId7"/>
    <p:sldId id="269" r:id="rId8"/>
    <p:sldId id="270" r:id="rId9"/>
    <p:sldId id="271" r:id="rId10"/>
    <p:sldId id="272" r:id="rId11"/>
    <p:sldId id="274" r:id="rId12"/>
    <p:sldId id="275" r:id="rId13"/>
    <p:sldId id="282" r:id="rId14"/>
    <p:sldId id="283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6" r:id="rId23"/>
    <p:sldId id="285" r:id="rId24"/>
    <p:sldId id="287" r:id="rId25"/>
    <p:sldId id="260" r:id="rId26"/>
    <p:sldId id="264" r:id="rId27"/>
  </p:sldIdLst>
  <p:sldSz cx="18288000" cy="10287000"/>
  <p:notesSz cx="6858000" cy="9144000"/>
  <p:embeddedFontLst>
    <p:embeddedFont>
      <p:font typeface="NIXGONFONTS-B V2.0" panose="020B0600000101010101" charset="-127"/>
      <p:regular r:id="rId28"/>
    </p:embeddedFont>
    <p:embeddedFont>
      <p:font typeface="NIXGONFONTS-M V2.0" panose="020B0600000101010101" charset="-127"/>
      <p:regular r:id="rId29"/>
    </p:embeddedFont>
    <p:embeddedFont>
      <p:font typeface="Pretendard Light" panose="020B0600000101010101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BB6"/>
    <a:srgbClr val="C3E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3.png"/><Relationship Id="rId5" Type="http://schemas.openxmlformats.org/officeDocument/2006/relationships/image" Target="../media/image27.png"/><Relationship Id="rId10" Type="http://schemas.openxmlformats.org/officeDocument/2006/relationships/image" Target="../media/image72.png"/><Relationship Id="rId4" Type="http://schemas.openxmlformats.org/officeDocument/2006/relationships/image" Target="../media/image2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00" y="2895600"/>
            <a:ext cx="10033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700" y="1155700"/>
            <a:ext cx="10033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2032000"/>
            <a:ext cx="1003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793750"/>
            <a:ext cx="16383000" cy="838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14478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1574800"/>
            <a:ext cx="5715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20955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2222500"/>
            <a:ext cx="5715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27432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2870200"/>
            <a:ext cx="5715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762572"/>
            <a:ext cx="5715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7061200"/>
            <a:ext cx="3238500" cy="76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1300" y="4622800"/>
            <a:ext cx="2438400" cy="723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76250" y="5115726"/>
            <a:ext cx="3822700" cy="7429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0" y="5219700"/>
            <a:ext cx="3175000" cy="680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0" y="7061200"/>
            <a:ext cx="3238500" cy="762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1400" y="7416800"/>
            <a:ext cx="444500" cy="381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908300" y="2451100"/>
            <a:ext cx="104902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700" b="1" i="0" u="none" strike="noStrike" spc="-1000" dirty="0">
                <a:solidFill>
                  <a:srgbClr val="C3E0DF"/>
                </a:solidFill>
                <a:ea typeface="NIXGONFONTS-M V2.0"/>
              </a:rPr>
              <a:t>학교평가 </a:t>
            </a:r>
            <a:r>
              <a:rPr lang="ko-KR" altLang="en-US" sz="9600" b="1" i="0" u="none" strike="noStrike" spc="-1000" dirty="0">
                <a:ea typeface="NIXGONFONTS-M V2.0"/>
              </a:rPr>
              <a:t>프로젝트</a:t>
            </a:r>
            <a:endParaRPr lang="ko-KR" sz="9600" b="0" i="0" u="none" strike="noStrike" spc="-1000" dirty="0">
              <a:ea typeface="NIXGONFONTS-M V2.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378200" y="72263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i="0" u="none" strike="noStrike" spc="-200" dirty="0">
                <a:solidFill>
                  <a:srgbClr val="2A2A2A"/>
                </a:solidFill>
                <a:latin typeface="+mj-lt"/>
              </a:rPr>
              <a:t>2025. 03. 10 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991350" y="7219950"/>
            <a:ext cx="3073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i="0" u="none" strike="noStrike" spc="-200" dirty="0">
                <a:solidFill>
                  <a:srgbClr val="2A2A2A"/>
                </a:solidFill>
                <a:ea typeface="NIXGONFONTS-M V2.0"/>
              </a:rPr>
              <a:t>2025. 06.  25 </a:t>
            </a:r>
            <a:endParaRPr lang="ko-KR" sz="3600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576300" y="4800600"/>
            <a:ext cx="1511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400" dirty="0">
                <a:solidFill>
                  <a:srgbClr val="2A2A2A"/>
                </a:solidFill>
                <a:latin typeface="NIXGONFONTS-B V2.0"/>
              </a:rPr>
              <a:t>"</a:t>
            </a:r>
            <a:r>
              <a:rPr lang="en-US" sz="1900" b="0" i="0" u="none" strike="noStrike" spc="-100" dirty="0">
                <a:solidFill>
                  <a:srgbClr val="2A2A2A"/>
                </a:solidFill>
                <a:latin typeface="NIXGONFONTS-B V2.0"/>
              </a:rPr>
              <a:t> </a:t>
            </a:r>
            <a:r>
              <a:rPr lang="ko-KR" altLang="en-US" sz="1900" b="0" i="0" u="none" strike="noStrike" spc="-100" dirty="0">
                <a:solidFill>
                  <a:srgbClr val="2A2A2A"/>
                </a:solidFill>
                <a:latin typeface="NIXGONFONTS-B V2.0"/>
              </a:rPr>
              <a:t>평가해요</a:t>
            </a:r>
            <a:r>
              <a:rPr lang="en-US" altLang="ko-KR" sz="1900" b="0" i="0" u="none" strike="noStrike" spc="-100" dirty="0">
                <a:solidFill>
                  <a:srgbClr val="2A2A2A"/>
                </a:solidFill>
                <a:latin typeface="NIXGONFONTS-B V2.0"/>
              </a:rPr>
              <a:t>!</a:t>
            </a:r>
            <a:r>
              <a:rPr lang="en-US" sz="1900" b="0" i="0" u="none" strike="noStrike" spc="-100" dirty="0">
                <a:solidFill>
                  <a:srgbClr val="2A2A2A"/>
                </a:solidFill>
                <a:latin typeface="NIXGONFONTS-B V2.0"/>
              </a:rPr>
              <a:t>"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423F7E-0C85-F3F4-CAF6-4483E0D38DAB}"/>
              </a:ext>
            </a:extLst>
          </p:cNvPr>
          <p:cNvSpPr txBox="1"/>
          <p:nvPr/>
        </p:nvSpPr>
        <p:spPr>
          <a:xfrm>
            <a:off x="3175000" y="6629400"/>
            <a:ext cx="1905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기간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3A135C5-8FB1-CE14-EB9E-6552F9DF8592}"/>
              </a:ext>
            </a:extLst>
          </p:cNvPr>
          <p:cNvSpPr/>
          <p:nvPr/>
        </p:nvSpPr>
        <p:spPr>
          <a:xfrm>
            <a:off x="2965450" y="4729563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전동준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BA6539-567E-E886-5FE7-F53FD9439965}"/>
              </a:ext>
            </a:extLst>
          </p:cNvPr>
          <p:cNvSpPr/>
          <p:nvPr/>
        </p:nvSpPr>
        <p:spPr>
          <a:xfrm>
            <a:off x="5100356" y="4729563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최관우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3FBEFCA-C0AF-1791-F3BC-816ACA782583}"/>
              </a:ext>
            </a:extLst>
          </p:cNvPr>
          <p:cNvSpPr/>
          <p:nvPr/>
        </p:nvSpPr>
        <p:spPr>
          <a:xfrm>
            <a:off x="7235262" y="4729563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박민기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C3914DA-C2E6-A4C9-4828-638E6EB8A045}"/>
              </a:ext>
            </a:extLst>
          </p:cNvPr>
          <p:cNvSpPr/>
          <p:nvPr/>
        </p:nvSpPr>
        <p:spPr>
          <a:xfrm>
            <a:off x="9372600" y="4729563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이승재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68C0C-8D15-0082-35A2-E3227423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047E96-66B8-241F-A15F-B5551EFB966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369CD44A-475C-E7F7-99AB-60D8BC90F12D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>
                <a:solidFill>
                  <a:srgbClr val="2A2A2A"/>
                </a:solidFill>
                <a:ea typeface="NIXGONFONTS-M V2.0"/>
              </a:rPr>
              <a:t>웹  페이지 소개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0A3280-1947-4FDF-6A06-2D33FC8A2B79}"/>
              </a:ext>
            </a:extLst>
          </p:cNvPr>
          <p:cNvSpPr/>
          <p:nvPr/>
        </p:nvSpPr>
        <p:spPr>
          <a:xfrm>
            <a:off x="1066800" y="21717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리뷰 작성 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A724E-03D2-F99B-E038-91325796D707}"/>
              </a:ext>
            </a:extLst>
          </p:cNvPr>
          <p:cNvSpPr/>
          <p:nvPr/>
        </p:nvSpPr>
        <p:spPr>
          <a:xfrm>
            <a:off x="10431553" y="216351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내 정보 수정 페이지</a:t>
            </a:r>
          </a:p>
        </p:txBody>
      </p:sp>
      <p:pic>
        <p:nvPicPr>
          <p:cNvPr id="5" name="그림 4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7CD6D8-7B20-D228-0E34-E4788E9EE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5" y="4000500"/>
            <a:ext cx="7397809" cy="6035473"/>
          </a:xfrm>
          <a:prstGeom prst="rect">
            <a:avLst/>
          </a:prstGeom>
        </p:spPr>
      </p:pic>
      <p:pic>
        <p:nvPicPr>
          <p:cNvPr id="9" name="그림 8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635185-45AB-7DB6-1895-3EE2D80986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53" y="4077111"/>
            <a:ext cx="7848600" cy="54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9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BEE74-D185-66CA-CE3C-CA2CEBCCE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C3C7B8-6DAD-29B6-F520-B70A5EFB23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9FDFD11C-3B9E-4C06-AD14-BF4A13CDCC31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307746-F8ED-848D-C313-26C0093B9AAC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검색기능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pic>
        <p:nvPicPr>
          <p:cNvPr id="4" name="그림 3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306959-5022-97E8-C0C7-C02310E4A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700"/>
            <a:ext cx="9982200" cy="670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5DE71-FB1C-680D-A376-82B7ABB33756}"/>
              </a:ext>
            </a:extLst>
          </p:cNvPr>
          <p:cNvSpPr txBox="1"/>
          <p:nvPr/>
        </p:nvSpPr>
        <p:spPr>
          <a:xfrm>
            <a:off x="11506200" y="4229100"/>
            <a:ext cx="6553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검색창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기능을 활용하여 빠르게 대학교를 검색하고 해당 대학교의 상세 페이지로 넘어 갈 수 있는 기능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문자열 필터링을 통하여 해당 글자에 포함된 모든 대학교들이 리스트 형식으로 보여 직관적으로 대학교를 찾을 수 있음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15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72F9E-FC3C-927B-B1E6-F90FFD1E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17B36FF-6605-F78B-7179-0E06BB07BBC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38BDE3CB-7A85-DBC9-1C1D-94595F865BF2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0AFF78-7BFC-B621-657B-43849140147F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회원가입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199D6-B625-630F-1F4F-2351485A887B}"/>
              </a:ext>
            </a:extLst>
          </p:cNvPr>
          <p:cNvSpPr txBox="1"/>
          <p:nvPr/>
        </p:nvSpPr>
        <p:spPr>
          <a:xfrm>
            <a:off x="11506200" y="4229100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일반 이메일 혹은 카카오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API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를 통하여 카카오톡 로그인 기능을 구현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회원가입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완료시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DB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에 저장되어 로그인 기능을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구현할때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해당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id, pw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를 확인한 후 로그인 구현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F60182-EEA4-0735-7CA7-FFFE1F9A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5" y="2543234"/>
            <a:ext cx="9629845" cy="71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7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B2852-DB9F-0B20-97D9-A4B934F00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2127727-DF42-296B-E7E9-2B4D4219B2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69256D5B-2681-2741-30E8-5C2B1998DBEF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E432B1-8156-9587-AACF-C08B97C3A068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뉴스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D8A7F-8441-1A22-CE7B-D4BD5E607168}"/>
              </a:ext>
            </a:extLst>
          </p:cNvPr>
          <p:cNvSpPr txBox="1"/>
          <p:nvPr/>
        </p:nvSpPr>
        <p:spPr>
          <a:xfrm>
            <a:off x="11506200" y="4229100"/>
            <a:ext cx="6553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관리자가 작성한 뉴스를 보여주는 기능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카테고리별로 뉴스를 나누어 보여주고 먼저 작성된 뉴스 순으로 화면에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4" name="그림 3" descr="텍스트, 스크린샷, 웹사이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6C7FC5-5B6C-1E26-C9C1-F8C9AA4FB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5" y="2764634"/>
            <a:ext cx="9906000" cy="57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D0E71-9729-B0C7-AE05-1BB93600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7237112-FAA5-8798-2685-1482C56A981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514E453A-7A85-D41A-5AE9-58843DE24C81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FF62281-CF84-C051-6528-77FC0DFFB080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뉴스 작성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6B100-3C01-3584-BAED-45A8A1B07901}"/>
              </a:ext>
            </a:extLst>
          </p:cNvPr>
          <p:cNvSpPr txBox="1"/>
          <p:nvPr/>
        </p:nvSpPr>
        <p:spPr>
          <a:xfrm>
            <a:off x="11506200" y="4229100"/>
            <a:ext cx="6553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관리자만 작성할 수 있는 기능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제목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카테고리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내용을 입력하고 이미지를 넣으면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s3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로 넘겨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RDS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와 연동하여 데이터를 저장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뉴스 페이지에서 담긴 내용을 화면에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5" name="그림 4" descr="텍스트, 스크린샷, 직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079043-A0A7-8912-7269-998858295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28900"/>
            <a:ext cx="9525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7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578CE1-B57E-0138-B6E6-ABBE42E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CFCC125-5729-557E-5982-F9FD54DE67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A3A8C77F-F656-AF2C-5C73-F012273DDFE9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AAC5F2-BD6F-ABF2-89BE-02C55BD33699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랭킹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27E07-EA19-0DA9-E4DC-26F258B6F226}"/>
              </a:ext>
            </a:extLst>
          </p:cNvPr>
          <p:cNvSpPr txBox="1"/>
          <p:nvPr/>
        </p:nvSpPr>
        <p:spPr>
          <a:xfrm>
            <a:off x="11506200" y="4229100"/>
            <a:ext cx="6553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각 대학교의 상세페이지에서 재학생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졸업생이 작성한 리뷰내용을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DB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에 담아 평균을 낸 후 점수를 비교하여 각 항목별로 상위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5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개 학교를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현재 페이지에서 학교명을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클릭시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해당 대학교의 상세페이지로 이동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BB980E-E5E0-B088-0EC0-5C91F2ABA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14700"/>
            <a:ext cx="9967623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7DDDD-5FB9-C535-6083-D7784CBF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38332FB-E3D5-D804-7693-E23CE836C3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C937D19D-CFBE-031A-9CA5-FCF7A4951E8D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F64FE5-6EA6-5323-C3C8-E5F430664218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지도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EE9EE-D129-79BC-3425-E796D40605D2}"/>
              </a:ext>
            </a:extLst>
          </p:cNvPr>
          <p:cNvSpPr txBox="1"/>
          <p:nvPr/>
        </p:nvSpPr>
        <p:spPr>
          <a:xfrm>
            <a:off x="11506200" y="4229100"/>
            <a:ext cx="655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카카오맵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API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를 이용하여 표시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마커 기능을 통해 각 대학교의 위치를 표시하였고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해당 마커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클릭시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학교 이름과 이미지를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현재 페이지에서 학교 이미지나 이름을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클릭시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해당 대학교의 상세페이지로 이동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현재 페이지 한정 검색기능을 통해 학교 검색 시 지도에서 검색이 되어 마커에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5" name="그림 4" descr="지도, 텍스트, 아틀라스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74A58E-CBA8-AC51-9E8B-1337CE95B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4" y="2781300"/>
            <a:ext cx="98259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E96AF-4D96-56F0-3943-509CE557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A74B4C3-3AE1-D2A8-DC58-90B14C83CB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31A14B04-852C-EBBA-6F1F-02D520BE1EFD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BB13B3-1B2B-440B-2496-4326453545B6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외부</a:t>
            </a:r>
            <a:r>
              <a:rPr lang="en-US" altLang="ko-KR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API</a:t>
            </a:r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7BC40-6E87-EACC-2DDB-49695FB1B9F7}"/>
              </a:ext>
            </a:extLst>
          </p:cNvPr>
          <p:cNvSpPr txBox="1"/>
          <p:nvPr/>
        </p:nvSpPr>
        <p:spPr>
          <a:xfrm>
            <a:off x="11506200" y="4229100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공공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API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를 통해 각 학교별로 장학금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재학생 수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졸업생 수 등 다양한 데이터 값을 불러와 사용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각 데이터는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DB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에 저장한 후 해당 페이지 이동시 데이터를 불러와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4" name="그림 3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352FCE-05BC-F7DA-7599-1C719C346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24100"/>
            <a:ext cx="7543843" cy="7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12D8D-EE67-5E77-0047-CEB5E3DE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B17BBAD-180F-1CFC-D7CF-32362FF973A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4F8867EE-6FDC-599E-036D-462B68550B61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9B3946D-A9A2-D37D-5E3B-BBC353DF996F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리뷰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20703-FEC9-6CF5-3422-ADD7F03A6CF5}"/>
              </a:ext>
            </a:extLst>
          </p:cNvPr>
          <p:cNvSpPr txBox="1"/>
          <p:nvPr/>
        </p:nvSpPr>
        <p:spPr>
          <a:xfrm>
            <a:off x="11506200" y="4229100"/>
            <a:ext cx="65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해당 학교의 재학생과 졸업생이 단 리뷰를 통해 정보를 얻을 수 있고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신입생은 리뷰에 댓글을 통해 커뮤니티가 가능하도록 구현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해당 학교 학생은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1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번만 리뷰를 작성할 수 있고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각 리뷰에 달린 댓글은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대댓글을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통해 커뮤니티가 가능하도록 구현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5" name="그림 4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830998-32FC-8B88-B151-1254C5AF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00300"/>
            <a:ext cx="8305800" cy="70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15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834C7-3E42-D601-630E-7627FF7C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3C9F40E-50C9-6F67-1641-9806A70188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178686A9-7F6A-902D-B283-48860EE7E322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601BA28-0622-B326-5FCF-173CC95EE1F6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리뷰 작성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36730-73B0-078D-7372-93DE32820BF8}"/>
              </a:ext>
            </a:extLst>
          </p:cNvPr>
          <p:cNvSpPr txBox="1"/>
          <p:nvPr/>
        </p:nvSpPr>
        <p:spPr>
          <a:xfrm>
            <a:off x="11506200" y="4229100"/>
            <a:ext cx="6553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해당 학교의 학생이 인증이 된 재학생과 졸업생은 각 항목별로 점수를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메길수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있고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리뷰를 통해 학교의 정보를 전달할 수 있도록 구현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각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데이터값은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r>
              <a:rPr lang="en-US" altLang="ko-KR" sz="3000" dirty="0">
                <a:latin typeface="NIXGONFONTS-M V2.0" panose="020B0600000101010101" charset="-127"/>
                <a:ea typeface="NIXGONFONTS-M V2.0" panose="020B0600000101010101" charset="-127"/>
              </a:rPr>
              <a:t>DB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에 담아두었다가 학교 랭킹페이지나 상세페이지에서 불러와 표시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52ABAB-3AA8-F124-9E28-27F4D6BC7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1" y="2628900"/>
            <a:ext cx="10110829" cy="63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2895600"/>
            <a:ext cx="10033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1155700"/>
            <a:ext cx="1003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2032000"/>
            <a:ext cx="10033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4478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5748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0955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2225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7432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870200"/>
            <a:ext cx="571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00" y="2590800"/>
            <a:ext cx="2298700" cy="5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479800" y="2400300"/>
            <a:ext cx="596900" cy="393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60200" y="2590800"/>
            <a:ext cx="22987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60500" y="2400300"/>
            <a:ext cx="596900" cy="393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4826000"/>
            <a:ext cx="43307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0" y="5016500"/>
            <a:ext cx="469900" cy="46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0" y="5422900"/>
            <a:ext cx="43180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5600700"/>
            <a:ext cx="469900" cy="469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20500" y="4826000"/>
            <a:ext cx="4318000" cy="863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3700" y="5016500"/>
            <a:ext cx="469900" cy="469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0800" y="6565900"/>
            <a:ext cx="4318000" cy="863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0" y="6743700"/>
            <a:ext cx="469900" cy="469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2000" y="7150100"/>
            <a:ext cx="4318000" cy="863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7327900"/>
            <a:ext cx="469900" cy="469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20500" y="6565900"/>
            <a:ext cx="4318000" cy="863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3700" y="6743700"/>
            <a:ext cx="469900" cy="469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20900" y="4038600"/>
            <a:ext cx="14287500" cy="25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6350000" y="2082800"/>
            <a:ext cx="5600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b="1" spc="-700" dirty="0">
                <a:solidFill>
                  <a:srgbClr val="2A2A2A"/>
                </a:solidFill>
                <a:ea typeface="NIXGONFONTS-M V2.0"/>
              </a:rPr>
              <a:t>목차</a:t>
            </a:r>
            <a:endParaRPr lang="ko-KR" sz="66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429000" y="5016500"/>
            <a:ext cx="308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1" i="0" u="none" strike="noStrike" spc="-200" dirty="0">
                <a:solidFill>
                  <a:srgbClr val="2A2A2A"/>
                </a:solidFill>
                <a:ea typeface="NIXGONFONTS-M V2.0"/>
              </a:rPr>
              <a:t>개발 배경</a:t>
            </a:r>
            <a:endParaRPr lang="ko-KR" sz="27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2908300" y="5105400"/>
            <a:ext cx="381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200">
                <a:solidFill>
                  <a:srgbClr val="2A2A2A"/>
                </a:solidFill>
                <a:latin typeface="NIXGONFONTS-B V2.0"/>
              </a:rPr>
              <a:t>01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937500" y="5600700"/>
            <a:ext cx="308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7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7416800" y="5689600"/>
            <a:ext cx="381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200">
                <a:solidFill>
                  <a:srgbClr val="2A2A2A"/>
                </a:solidFill>
                <a:latin typeface="NIXGONFONTS-B V2.0"/>
              </a:rPr>
              <a:t>02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921625" y="5613400"/>
            <a:ext cx="3035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1" spc="-200" dirty="0">
                <a:solidFill>
                  <a:srgbClr val="2A2A2A"/>
                </a:solidFill>
                <a:ea typeface="NIXGONFONTS-M V2.0"/>
              </a:rPr>
              <a:t>개발 환경</a:t>
            </a:r>
            <a:endParaRPr lang="ko-KR" altLang="ko-KR" sz="2700" b="1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1938000" y="5105400"/>
            <a:ext cx="254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200">
                <a:solidFill>
                  <a:srgbClr val="2A2A2A"/>
                </a:solidFill>
                <a:latin typeface="NIXGONFONTS-B V2.0"/>
              </a:rPr>
              <a:t>03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429000" y="6743700"/>
            <a:ext cx="308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1" spc="-2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altLang="ko-KR" sz="2700" b="1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908300" y="6832600"/>
            <a:ext cx="381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200">
                <a:solidFill>
                  <a:srgbClr val="2A2A2A"/>
                </a:solidFill>
                <a:latin typeface="NIXGONFONTS-B V2.0"/>
              </a:rPr>
              <a:t>04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937500" y="7327900"/>
            <a:ext cx="308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1" i="0" u="none" strike="noStrike" spc="-200" dirty="0">
                <a:solidFill>
                  <a:srgbClr val="2A2A2A"/>
                </a:solidFill>
                <a:ea typeface="NIXGONFONTS-M V2.0"/>
              </a:rPr>
              <a:t>서비스 설명</a:t>
            </a:r>
            <a:endParaRPr lang="ko-KR" sz="27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416800" y="7416800"/>
            <a:ext cx="381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200">
                <a:solidFill>
                  <a:srgbClr val="2A2A2A"/>
                </a:solidFill>
                <a:latin typeface="NIXGONFONTS-B V2.0"/>
              </a:rPr>
              <a:t>05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938000" y="6832600"/>
            <a:ext cx="254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200">
                <a:solidFill>
                  <a:srgbClr val="2A2A2A"/>
                </a:solidFill>
                <a:latin typeface="NIXGONFONTS-B V2.0"/>
              </a:rPr>
              <a:t>06</a:t>
            </a:r>
          </a:p>
        </p:txBody>
      </p:sp>
      <p:sp>
        <p:nvSpPr>
          <p:cNvPr id="68" name="TextBox 60">
            <a:extLst>
              <a:ext uri="{FF2B5EF4-FFF2-40B4-BE49-F238E27FC236}">
                <a16:creationId xmlns:a16="http://schemas.microsoft.com/office/drawing/2014/main" id="{B9307EED-6E62-A7A0-E822-4E0B2C84871B}"/>
              </a:ext>
            </a:extLst>
          </p:cNvPr>
          <p:cNvSpPr txBox="1"/>
          <p:nvPr/>
        </p:nvSpPr>
        <p:spPr>
          <a:xfrm>
            <a:off x="12369800" y="5016500"/>
            <a:ext cx="3035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1" spc="-200" dirty="0">
                <a:solidFill>
                  <a:srgbClr val="2A2A2A"/>
                </a:solidFill>
                <a:ea typeface="NIXGONFONTS-M V2.0"/>
              </a:rPr>
              <a:t>웹페이지 소개</a:t>
            </a:r>
            <a:endParaRPr lang="ko-KR" altLang="ko-KR" sz="2700" b="1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33" name="TextBox 64">
            <a:extLst>
              <a:ext uri="{FF2B5EF4-FFF2-40B4-BE49-F238E27FC236}">
                <a16:creationId xmlns:a16="http://schemas.microsoft.com/office/drawing/2014/main" id="{DCBA45C2-F11C-E979-22D2-1570F80F8B34}"/>
              </a:ext>
            </a:extLst>
          </p:cNvPr>
          <p:cNvSpPr txBox="1"/>
          <p:nvPr/>
        </p:nvSpPr>
        <p:spPr>
          <a:xfrm>
            <a:off x="12418582" y="6737350"/>
            <a:ext cx="308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1" i="0" u="none" strike="noStrike" spc="-200" dirty="0">
                <a:solidFill>
                  <a:srgbClr val="2A2A2A"/>
                </a:solidFill>
                <a:ea typeface="NIXGONFONTS-M V2.0"/>
              </a:rPr>
              <a:t>기대효과</a:t>
            </a:r>
            <a:endParaRPr lang="ko-KR" sz="27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BBBC3-43DC-F75F-00C1-75DFFB332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9FD9E92-CD44-5F59-A029-44AB32407C0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92C873B6-EB4C-EC7B-F31B-6B8ABAAAD110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기능설명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7CDB86E-01E0-CCA3-3B6D-18D237BFFC34}"/>
              </a:ext>
            </a:extLst>
          </p:cNvPr>
          <p:cNvSpPr/>
          <p:nvPr/>
        </p:nvSpPr>
        <p:spPr>
          <a:xfrm>
            <a:off x="11201400" y="22479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내 정보 수정 기능</a:t>
            </a:r>
            <a:endParaRPr lang="en-US" altLang="ko-KR" sz="3200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E742A-B1BE-9757-2932-5D9915EFF41B}"/>
              </a:ext>
            </a:extLst>
          </p:cNvPr>
          <p:cNvSpPr txBox="1"/>
          <p:nvPr/>
        </p:nvSpPr>
        <p:spPr>
          <a:xfrm>
            <a:off x="11506200" y="4229100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학교의 소속이 바뀌거나 소속 학과가 </a:t>
            </a:r>
            <a:r>
              <a:rPr lang="ko-KR" altLang="en-US" sz="3000" dirty="0" err="1">
                <a:latin typeface="NIXGONFONTS-M V2.0" panose="020B0600000101010101" charset="-127"/>
                <a:ea typeface="NIXGONFONTS-M V2.0" panose="020B0600000101010101" charset="-127"/>
              </a:rPr>
              <a:t>바뀔수</a:t>
            </a:r>
            <a:r>
              <a:rPr lang="ko-KR" altLang="en-US" sz="3000" dirty="0">
                <a:latin typeface="NIXGONFONTS-M V2.0" panose="020B0600000101010101" charset="-127"/>
                <a:ea typeface="NIXGONFONTS-M V2.0" panose="020B0600000101010101" charset="-127"/>
              </a:rPr>
              <a:t> 있으므로 정보 수정 기능을 통해 편입과 전과에도 문제 없이 사용할 수 있도록 구현</a:t>
            </a: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endParaRPr lang="en-US" altLang="ko-KR" sz="3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  <p:pic>
        <p:nvPicPr>
          <p:cNvPr id="5" name="그림 4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78F05C-0E42-1CA0-4D9C-CF816AB33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05100"/>
            <a:ext cx="977257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4978-2665-82AF-63D9-7839E215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37514BE-393C-C1BD-81A9-2CE614342A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E973C226-0C31-931F-9583-FD039F8B7927}"/>
              </a:ext>
            </a:extLst>
          </p:cNvPr>
          <p:cNvSpPr txBox="1"/>
          <p:nvPr/>
        </p:nvSpPr>
        <p:spPr>
          <a:xfrm>
            <a:off x="457200" y="580914"/>
            <a:ext cx="5943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서비스 설명 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&lt;</a:t>
            </a:r>
            <a:r>
              <a:rPr lang="ko-KR" altLang="en-US" sz="3500" b="1" i="0" u="none" strike="noStrike" spc="-700" dirty="0" err="1">
                <a:solidFill>
                  <a:srgbClr val="2A2A2A"/>
                </a:solidFill>
                <a:ea typeface="NIXGONFONTS-M V2.0"/>
              </a:rPr>
              <a:t>아키텍쳐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&gt;</a:t>
            </a:r>
            <a:endParaRPr lang="ko-KR" sz="35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pic>
        <p:nvPicPr>
          <p:cNvPr id="25" name="그림 24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132FCE-2507-1B46-0A44-E04C9E1E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19300"/>
            <a:ext cx="117348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9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3CFB9-B4D4-865E-D974-595F01DA5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FF5428B-DA83-F09A-90D1-48F92E28D8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AF050578-05CC-3126-6A19-C392C2059F8D}"/>
              </a:ext>
            </a:extLst>
          </p:cNvPr>
          <p:cNvSpPr txBox="1"/>
          <p:nvPr/>
        </p:nvSpPr>
        <p:spPr>
          <a:xfrm>
            <a:off x="457200" y="580914"/>
            <a:ext cx="5943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서비스 설명 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&lt;</a:t>
            </a:r>
            <a:r>
              <a:rPr lang="ko-KR" altLang="en-US" sz="3500" b="1" i="0" u="none" strike="noStrike" spc="-700" dirty="0">
                <a:solidFill>
                  <a:srgbClr val="2A2A2A"/>
                </a:solidFill>
                <a:ea typeface="NIXGONFONTS-M V2.0"/>
              </a:rPr>
              <a:t>스프링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&gt;</a:t>
            </a:r>
            <a:endParaRPr lang="ko-KR" sz="35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pic>
        <p:nvPicPr>
          <p:cNvPr id="1026" name="Picture 2" descr="Spring(프레임워크) - 나무위키">
            <a:extLst>
              <a:ext uri="{FF2B5EF4-FFF2-40B4-BE49-F238E27FC236}">
                <a16:creationId xmlns:a16="http://schemas.microsoft.com/office/drawing/2014/main" id="{C89AEE04-9B24-7E9E-BD0D-FBEB0611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9" y="3140687"/>
            <a:ext cx="42005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스프링과 스프링부트(Spring Boot)ㅣ정의, 특징, 사용 이유, 생성 방법">
            <a:extLst>
              <a:ext uri="{FF2B5EF4-FFF2-40B4-BE49-F238E27FC236}">
                <a16:creationId xmlns:a16="http://schemas.microsoft.com/office/drawing/2014/main" id="{A88761EF-F41B-0460-68E4-A1386DAE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4923279"/>
            <a:ext cx="4800600" cy="21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ring Security 핵심 정리">
            <a:extLst>
              <a:ext uri="{FF2B5EF4-FFF2-40B4-BE49-F238E27FC236}">
                <a16:creationId xmlns:a16="http://schemas.microsoft.com/office/drawing/2014/main" id="{E7883D6E-DF13-D228-B690-5DC7443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" y="7815494"/>
            <a:ext cx="4343400" cy="189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81BF25-F463-B1A2-BDAB-E3350C33E2EC}"/>
              </a:ext>
            </a:extLst>
          </p:cNvPr>
          <p:cNvSpPr txBox="1"/>
          <p:nvPr/>
        </p:nvSpPr>
        <p:spPr>
          <a:xfrm>
            <a:off x="5486400" y="2728267"/>
            <a:ext cx="1165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스프링 프레임워크를 통해 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MVC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패턴으로 구성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   (Controller – Service – Repository)</a:t>
            </a:r>
          </a:p>
          <a:p>
            <a:pPr marL="457200" indent="-457200">
              <a:buFontTx/>
              <a:buChar char="-"/>
            </a:pP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백엔드에서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빠르게 서버를 실행하기위해 </a:t>
            </a:r>
            <a:r>
              <a:rPr lang="en-US" altLang="ko-KR" sz="4000" dirty="0" err="1">
                <a:latin typeface="NIXGONFONTS-M V2.0" panose="020B0600000101010101" charset="-127"/>
                <a:ea typeface="NIXGONFONTS-M V2.0" panose="020B0600000101010101" charset="-127"/>
              </a:rPr>
              <a:t>Springboot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로 웹 서버 동작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Spring Security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를 이용하여 로그인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로그아웃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권한제어를 동작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(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관리자만 뉴스 작성페이지 접근 등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)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49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09E0F-0126-9B83-2DC6-5452D672B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5677717-CE31-3530-7A57-AB70401F98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86DDA147-CB34-0DED-71E1-2C973951999E}"/>
              </a:ext>
            </a:extLst>
          </p:cNvPr>
          <p:cNvSpPr txBox="1"/>
          <p:nvPr/>
        </p:nvSpPr>
        <p:spPr>
          <a:xfrm>
            <a:off x="457200" y="580914"/>
            <a:ext cx="5943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서비스 설명 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&lt;</a:t>
            </a:r>
            <a:r>
              <a:rPr lang="ko-KR" altLang="en-US" sz="3500" b="1" i="0" u="none" strike="noStrike" spc="-700" dirty="0">
                <a:solidFill>
                  <a:srgbClr val="2A2A2A"/>
                </a:solidFill>
                <a:ea typeface="NIXGONFONTS-M V2.0"/>
              </a:rPr>
              <a:t>클라우드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&gt;</a:t>
            </a:r>
            <a:endParaRPr lang="ko-KR" sz="35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pic>
        <p:nvPicPr>
          <p:cNvPr id="4" name="Picture 14" descr="AWS 컴퓨트서비스(ec2)">
            <a:extLst>
              <a:ext uri="{FF2B5EF4-FFF2-40B4-BE49-F238E27FC236}">
                <a16:creationId xmlns:a16="http://schemas.microsoft.com/office/drawing/2014/main" id="{2BE6DE31-0214-04C1-89EA-51703184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1815"/>
            <a:ext cx="3760697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ELB] Target Response Time 상세 정의">
            <a:extLst>
              <a:ext uri="{FF2B5EF4-FFF2-40B4-BE49-F238E27FC236}">
                <a16:creationId xmlns:a16="http://schemas.microsoft.com/office/drawing/2014/main" id="{5F63E964-1EA4-6231-1C32-A50DDD91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67" y="4250350"/>
            <a:ext cx="1420162" cy="13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AWS] AWS Lambda 쉽게 개념 및 특징 정리 (Serverless, Concurrency) — 아주 쉽게 정리한 블로그">
            <a:extLst>
              <a:ext uri="{FF2B5EF4-FFF2-40B4-BE49-F238E27FC236}">
                <a16:creationId xmlns:a16="http://schemas.microsoft.com/office/drawing/2014/main" id="{515FF55A-04A7-5252-560B-55DA0B7F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81" y="5793136"/>
            <a:ext cx="1556735" cy="153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AWS] 리눅스 서버 CloudWatchAgent 설치하기">
            <a:extLst>
              <a:ext uri="{FF2B5EF4-FFF2-40B4-BE49-F238E27FC236}">
                <a16:creationId xmlns:a16="http://schemas.microsoft.com/office/drawing/2014/main" id="{38E7E3BD-5ADE-4C0A-7735-65B3BA1B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60" y="7531753"/>
            <a:ext cx="1776576" cy="12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AWS] S3 Bucket 생성하기 &amp; S3 퍼블릭 ACL 설정하기">
            <a:extLst>
              <a:ext uri="{FF2B5EF4-FFF2-40B4-BE49-F238E27FC236}">
                <a16:creationId xmlns:a16="http://schemas.microsoft.com/office/drawing/2014/main" id="{721EBAD8-0310-34AC-DD7E-6BA9EF50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2" y="8972968"/>
            <a:ext cx="3340773" cy="1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D14A1-4BC0-A0F8-BC0E-0DEDA80B5E7D}"/>
              </a:ext>
            </a:extLst>
          </p:cNvPr>
          <p:cNvSpPr txBox="1"/>
          <p:nvPr/>
        </p:nvSpPr>
        <p:spPr>
          <a:xfrm>
            <a:off x="5486400" y="2728267"/>
            <a:ext cx="1165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Lambda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와 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CloudWatch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를 통해 특정 시간대 혹은 사용자가 증가하는 것을 감지하여 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ELB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를 제어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4000" dirty="0" err="1">
                <a:latin typeface="NIXGONFONTS-M V2.0" panose="020B0600000101010101" charset="-127"/>
                <a:ea typeface="NIXGONFONTS-M V2.0" panose="020B0600000101010101" charset="-127"/>
              </a:rPr>
              <a:t>Mysql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과 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RDS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를 마이그레이션하여 활용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S3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는 중간 저장소로 활용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67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313A1-DE0F-41FD-C7EA-083C8071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F6E4329-D891-C6DD-BA81-189F423F85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8B91A52A-6104-63C4-16FF-6FB4A0BF3A05}"/>
              </a:ext>
            </a:extLst>
          </p:cNvPr>
          <p:cNvSpPr txBox="1"/>
          <p:nvPr/>
        </p:nvSpPr>
        <p:spPr>
          <a:xfrm>
            <a:off x="457200" y="580914"/>
            <a:ext cx="5943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서비스 설명 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&lt;</a:t>
            </a:r>
            <a:r>
              <a:rPr lang="ko-KR" altLang="en-US" sz="3500" b="1" spc="-700" dirty="0">
                <a:solidFill>
                  <a:srgbClr val="2A2A2A"/>
                </a:solidFill>
                <a:ea typeface="NIXGONFONTS-M V2.0"/>
              </a:rPr>
              <a:t>카카오</a:t>
            </a:r>
            <a:r>
              <a:rPr lang="en-US" altLang="ko-KR" sz="3500" b="1" i="0" u="none" strike="noStrike" spc="-700" dirty="0">
                <a:solidFill>
                  <a:srgbClr val="2A2A2A"/>
                </a:solidFill>
                <a:ea typeface="NIXGONFONTS-M V2.0"/>
              </a:rPr>
              <a:t>&gt;</a:t>
            </a:r>
            <a:endParaRPr lang="ko-KR" sz="35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pic>
        <p:nvPicPr>
          <p:cNvPr id="2" name="Picture 6" descr="Kakao 지도 API Marker 찍어보기">
            <a:extLst>
              <a:ext uri="{FF2B5EF4-FFF2-40B4-BE49-F238E27FC236}">
                <a16:creationId xmlns:a16="http://schemas.microsoft.com/office/drawing/2014/main" id="{F0706D0A-D5FC-191A-37BD-88B3577C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E100"/>
              </a:clrFrom>
              <a:clrTo>
                <a:srgbClr val="FAE1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05099"/>
            <a:ext cx="2438400" cy="18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EST API | Kakao Developers 문서">
            <a:extLst>
              <a:ext uri="{FF2B5EF4-FFF2-40B4-BE49-F238E27FC236}">
                <a16:creationId xmlns:a16="http://schemas.microsoft.com/office/drawing/2014/main" id="{4349E048-94F1-5BF1-0207-683745C0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52372"/>
            <a:ext cx="3879053" cy="32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2F5A6-9383-E267-3D94-491D57CF9DAC}"/>
              </a:ext>
            </a:extLst>
          </p:cNvPr>
          <p:cNvSpPr txBox="1"/>
          <p:nvPr/>
        </p:nvSpPr>
        <p:spPr>
          <a:xfrm>
            <a:off x="5486400" y="2728267"/>
            <a:ext cx="11658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카카오 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API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를 통해 </a:t>
            </a: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맵과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로그인 기능 구현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카카오맵은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r>
              <a:rPr lang="en-US" altLang="ko-KR" sz="4000" dirty="0" err="1">
                <a:latin typeface="NIXGONFONTS-M V2.0" panose="020B0600000101010101" charset="-127"/>
                <a:ea typeface="NIXGONFONTS-M V2.0" panose="020B0600000101010101" charset="-127"/>
              </a:rPr>
              <a:t>js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키를 이용하여 </a:t>
            </a: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프론트엔드에서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구현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. 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각 학교의 위치는 위도와 </a:t>
            </a: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경도값을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이용하여 마커를 통해 표시하였고 각 </a:t>
            </a: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데이터값은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r>
              <a:rPr lang="en-US" altLang="ko-KR" sz="4000" dirty="0" err="1">
                <a:latin typeface="NIXGONFONTS-M V2.0" panose="020B0600000101010101" charset="-127"/>
                <a:ea typeface="NIXGONFONTS-M V2.0" panose="020B0600000101010101" charset="-127"/>
              </a:rPr>
              <a:t>Mysql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에 저장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카카오 로그인은 </a:t>
            </a:r>
            <a:r>
              <a:rPr lang="en-US" altLang="ko-KR" sz="4000" dirty="0" err="1">
                <a:latin typeface="NIXGONFONTS-M V2.0" panose="020B0600000101010101" charset="-127"/>
                <a:ea typeface="NIXGONFONTS-M V2.0" panose="020B0600000101010101" charset="-127"/>
              </a:rPr>
              <a:t>RestAPI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 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키를 이용하여 </a:t>
            </a: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프론트엔드에서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인가 코드를 받고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4000" dirty="0" err="1">
                <a:latin typeface="NIXGONFONTS-M V2.0" panose="020B0600000101010101" charset="-127"/>
                <a:ea typeface="NIXGONFONTS-M V2.0" panose="020B0600000101010101" charset="-127"/>
              </a:rPr>
              <a:t>백엔드에서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 토큰을 요청하여 사용자의 이메일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닉네임</a:t>
            </a:r>
            <a:r>
              <a:rPr lang="en-US" altLang="ko-KR" sz="4000" dirty="0">
                <a:latin typeface="NIXGONFONTS-M V2.0" panose="020B0600000101010101" charset="-127"/>
                <a:ea typeface="NIXGONFONTS-M V2.0" panose="020B0600000101010101" charset="-127"/>
              </a:rPr>
              <a:t>, </a:t>
            </a:r>
            <a:r>
              <a:rPr lang="ko-KR" altLang="en-US" sz="4000" dirty="0">
                <a:latin typeface="NIXGONFONTS-M V2.0" panose="020B0600000101010101" charset="-127"/>
                <a:ea typeface="NIXGONFONTS-M V2.0" panose="020B0600000101010101" charset="-127"/>
              </a:rPr>
              <a:t>프로필을 받아와 활용</a:t>
            </a:r>
            <a:endParaRPr lang="en-US" altLang="ko-KR" sz="4000" dirty="0">
              <a:latin typeface="NIXGONFONTS-M V2.0" panose="020B0600000101010101" charset="-127"/>
              <a:ea typeface="NIXGONFONTS-M V2.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674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65200"/>
            <a:ext cx="16383000" cy="152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870200"/>
            <a:ext cx="163830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755900"/>
            <a:ext cx="16383000" cy="657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358900"/>
            <a:ext cx="6223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7600" y="3530600"/>
            <a:ext cx="6718300" cy="2387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0" y="3924300"/>
            <a:ext cx="1447800" cy="1447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3530600"/>
            <a:ext cx="6718300" cy="2387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7600" y="6197600"/>
            <a:ext cx="6718300" cy="2387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6197600"/>
            <a:ext cx="6718300" cy="2387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2900" y="6565900"/>
            <a:ext cx="1447800" cy="1447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3962400"/>
            <a:ext cx="1422400" cy="1422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6578600"/>
            <a:ext cx="1435100" cy="1435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2413000" y="1219200"/>
            <a:ext cx="7467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600" b="0" i="0" u="none" strike="noStrike" spc="-600" dirty="0">
                <a:solidFill>
                  <a:srgbClr val="2A2A2A"/>
                </a:solidFill>
                <a:latin typeface="NIXGONFONTS-M V2.0"/>
              </a:rPr>
              <a:t>기대효과</a:t>
            </a:r>
            <a:endParaRPr lang="ko-KR" sz="5600" b="1" i="0" u="none" strike="noStrike" spc="-6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495800" y="4229100"/>
            <a:ext cx="462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altLang="en-US" sz="3000" b="1" spc="-200" dirty="0">
                <a:solidFill>
                  <a:srgbClr val="2A2A2A"/>
                </a:solidFill>
                <a:ea typeface="NIXGONFONTS-M V2.0"/>
              </a:rPr>
              <a:t>대학 간 건전한 경쟁 유도</a:t>
            </a:r>
            <a:endParaRPr lang="ko-KR" sz="30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521200" y="5080000"/>
            <a:ext cx="431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사용자 평가를 통해 각 대학의 강점과 개선점을 파악할 수 있고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, </a:t>
            </a: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대학 측에서도 학생 중심의 환경 개선에 참고할 수 있다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.</a:t>
            </a:r>
            <a:endParaRPr lang="en-US" sz="1700" b="1" i="0" u="none" strike="noStrike" spc="-100" dirty="0">
              <a:solidFill>
                <a:schemeClr val="tx1">
                  <a:lumMod val="75000"/>
                  <a:lumOff val="25000"/>
                  <a:alpha val="41176"/>
                </a:schemeClr>
              </a:solidFill>
              <a:latin typeface="Pretendard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493500" y="4229100"/>
            <a:ext cx="462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altLang="en-US" sz="3000" b="1" i="0" u="none" strike="noStrike" spc="-200" dirty="0">
                <a:solidFill>
                  <a:srgbClr val="2A2A2A"/>
                </a:solidFill>
                <a:ea typeface="NIXGONFONTS-M V2.0"/>
              </a:rPr>
              <a:t>지속 가능한 커뮤니티 성장</a:t>
            </a:r>
            <a:endParaRPr lang="ko-KR" sz="30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493500" y="4940300"/>
            <a:ext cx="431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ea typeface="Pretendard Light"/>
              </a:rPr>
              <a:t>졸업 후에도 자신의 학교에 대한 애정을 표현하고 후배들과 소통할 수 있는 플랫폼으로 발전할 수 있다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ea typeface="Pretendard Light"/>
              </a:rPr>
              <a:t>.</a:t>
            </a:r>
            <a:endParaRPr lang="en-US" sz="1700" b="1" i="0" u="none" strike="noStrike" spc="-100" dirty="0">
              <a:solidFill>
                <a:schemeClr val="tx1">
                  <a:lumMod val="75000"/>
                  <a:lumOff val="25000"/>
                  <a:alpha val="41176"/>
                </a:schemeClr>
              </a:solidFill>
              <a:latin typeface="Pretendard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495800" y="6896100"/>
            <a:ext cx="462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3789"/>
              </a:lnSpc>
            </a:pPr>
            <a:r>
              <a:rPr lang="ko-KR" altLang="en-US" sz="3000" b="1" spc="-200" dirty="0">
                <a:solidFill>
                  <a:srgbClr val="2A2A2A"/>
                </a:solidFill>
                <a:ea typeface="NIXGONFONTS-M V2.0"/>
              </a:rPr>
              <a:t>신입생의 합리적인 진학 결정</a:t>
            </a:r>
            <a:endParaRPr lang="ko-KR" altLang="ko-KR" sz="3000" b="1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495800" y="7734300"/>
            <a:ext cx="431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다양한 학교에 대한 실제 경험 기반의 평가와 </a:t>
            </a:r>
            <a:r>
              <a:rPr lang="en-US" altLang="ko-KR" sz="1700" b="1" i="0" u="none" strike="noStrike" spc="-100" dirty="0" err="1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QnA</a:t>
            </a: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를 통해 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, </a:t>
            </a: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신입생들이 자신에게 맞는 학교를 보다 정확하게 선택할 수 있다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.</a:t>
            </a:r>
            <a:endParaRPr lang="en-US" sz="1700" b="1" i="0" u="none" strike="noStrike" spc="-100" dirty="0">
              <a:solidFill>
                <a:schemeClr val="tx1">
                  <a:lumMod val="75000"/>
                  <a:lumOff val="25000"/>
                  <a:alpha val="41176"/>
                </a:schemeClr>
              </a:solidFill>
              <a:latin typeface="Pretendard Ligh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493500" y="6896100"/>
            <a:ext cx="462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altLang="en-US" sz="3000" b="1" i="0" u="none" strike="noStrike" spc="-200" dirty="0">
                <a:solidFill>
                  <a:srgbClr val="2A2A2A"/>
                </a:solidFill>
                <a:ea typeface="NIXGONFONTS-M V2.0"/>
              </a:rPr>
              <a:t>재학생</a:t>
            </a:r>
            <a:r>
              <a:rPr lang="en-US" altLang="ko-KR" sz="3000" b="1" i="0" u="none" strike="noStrike" spc="-200" dirty="0">
                <a:solidFill>
                  <a:srgbClr val="2A2A2A"/>
                </a:solidFill>
                <a:ea typeface="NIXGONFONTS-M V2.0"/>
              </a:rPr>
              <a:t>/</a:t>
            </a:r>
            <a:r>
              <a:rPr lang="ko-KR" altLang="en-US" sz="3000" b="1" i="0" u="none" strike="noStrike" spc="-200" dirty="0">
                <a:solidFill>
                  <a:srgbClr val="2A2A2A"/>
                </a:solidFill>
                <a:ea typeface="NIXGONFONTS-M V2.0"/>
              </a:rPr>
              <a:t>졸업생의 경험 공유</a:t>
            </a:r>
            <a:endParaRPr lang="ko-KR" sz="3000" b="1" i="0" u="none" strike="noStrike" spc="-2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480800" y="7780056"/>
            <a:ext cx="431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선배들이 자신의 경험을 공유함으로써 후배들에게 실질적인 도움을 줄 수 있고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, </a:t>
            </a:r>
            <a:r>
              <a:rPr lang="ko-KR" altLang="en-US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이는 대학 커뮤니티의 긍정적인 순환 구조를 형성할 </a:t>
            </a:r>
            <a:r>
              <a:rPr lang="ko-KR" altLang="en-US" sz="1700" b="1" i="0" u="none" strike="noStrike" spc="-100" dirty="0" err="1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수있다</a:t>
            </a:r>
            <a:r>
              <a:rPr lang="en-US" altLang="ko-KR" sz="1700" b="1" i="0" u="none" strike="noStrike" spc="-100" dirty="0">
                <a:solidFill>
                  <a:schemeClr val="tx1">
                    <a:lumMod val="75000"/>
                    <a:lumOff val="25000"/>
                    <a:alpha val="41176"/>
                  </a:schemeClr>
                </a:solidFill>
                <a:latin typeface="Pretendard Light"/>
              </a:rPr>
              <a:t>.</a:t>
            </a:r>
            <a:endParaRPr lang="en-US" sz="1700" b="1" i="0" u="none" strike="noStrike" spc="-100" dirty="0">
              <a:solidFill>
                <a:schemeClr val="tx1">
                  <a:lumMod val="75000"/>
                  <a:lumOff val="25000"/>
                  <a:alpha val="41176"/>
                </a:schemeClr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2895600"/>
            <a:ext cx="10033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1155700"/>
            <a:ext cx="1003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2032000"/>
            <a:ext cx="10033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4478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5748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0955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2225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7432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870200"/>
            <a:ext cx="571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2590800"/>
            <a:ext cx="9626600" cy="5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975100" y="2400300"/>
            <a:ext cx="596900" cy="393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800" y="6807200"/>
            <a:ext cx="96266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6629400"/>
            <a:ext cx="596900" cy="3937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4762500" y="3060700"/>
            <a:ext cx="87757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7400" b="1" spc="-600" dirty="0">
                <a:solidFill>
                  <a:srgbClr val="FEEBB6"/>
                </a:solidFill>
                <a:latin typeface="NIXGONFONTS-M V2.0"/>
                <a:ea typeface="NIXGONFONTS-M V2.0"/>
              </a:rPr>
              <a:t>감사합니다</a:t>
            </a:r>
            <a:endParaRPr lang="en-US" sz="7400" b="0" i="0" u="none" strike="noStrike" spc="-600" dirty="0">
              <a:solidFill>
                <a:srgbClr val="FEEBB6"/>
              </a:solidFill>
              <a:latin typeface="NIXGONFONTS-M V2.0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CA0E71F-4155-789B-A23D-CA3131533068}"/>
              </a:ext>
            </a:extLst>
          </p:cNvPr>
          <p:cNvSpPr/>
          <p:nvPr/>
        </p:nvSpPr>
        <p:spPr>
          <a:xfrm>
            <a:off x="4914900" y="5613400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전동준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A71CFEA-9556-4CF2-D528-8109CD848235}"/>
              </a:ext>
            </a:extLst>
          </p:cNvPr>
          <p:cNvSpPr/>
          <p:nvPr/>
        </p:nvSpPr>
        <p:spPr>
          <a:xfrm>
            <a:off x="7049806" y="5613400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최관우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14372A5-6DB2-6CEE-229A-84BFC4642961}"/>
              </a:ext>
            </a:extLst>
          </p:cNvPr>
          <p:cNvSpPr/>
          <p:nvPr/>
        </p:nvSpPr>
        <p:spPr>
          <a:xfrm>
            <a:off x="9184712" y="5613400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박민기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2940F93-DA66-E183-4A21-246668B6E133}"/>
              </a:ext>
            </a:extLst>
          </p:cNvPr>
          <p:cNvSpPr/>
          <p:nvPr/>
        </p:nvSpPr>
        <p:spPr>
          <a:xfrm>
            <a:off x="11322050" y="5613400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이승재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65200"/>
            <a:ext cx="16383000" cy="152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870200"/>
            <a:ext cx="163830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25" y="2762903"/>
            <a:ext cx="16383000" cy="657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3721100"/>
            <a:ext cx="64897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374900" y="3530600"/>
            <a:ext cx="596900" cy="393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374900" y="8356600"/>
            <a:ext cx="64897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17000" y="8191500"/>
            <a:ext cx="596900" cy="393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100" y="3530600"/>
            <a:ext cx="5778500" cy="25400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371600" y="1219200"/>
            <a:ext cx="7467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600" b="0" i="0" u="none" strike="noStrike" spc="-600" dirty="0">
                <a:solidFill>
                  <a:srgbClr val="2A2A2A"/>
                </a:solidFill>
                <a:ea typeface="NIXGONFONTS-M V2.0"/>
              </a:rPr>
              <a:t>개발 배경</a:t>
            </a:r>
            <a:endParaRPr lang="en-US" sz="5600" b="1" i="0" u="none" strike="noStrike" spc="-600" dirty="0">
              <a:solidFill>
                <a:srgbClr val="2A2A2A"/>
              </a:solidFill>
              <a:latin typeface="NIXGONFONTS-M V2.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387600" y="4051299"/>
            <a:ext cx="7147964" cy="40385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>
              <a:lnSpc>
                <a:spcPct val="106240"/>
              </a:lnSpc>
              <a:buAutoNum type="arabicPeriod"/>
            </a:pPr>
            <a:r>
              <a:rPr lang="ko-KR" altLang="en-US" sz="2200" dirty="0"/>
              <a:t>기존의 대학 정보는 주로 학교 홍보자료나 입시 커뮤니티에 의존하고 있어</a:t>
            </a:r>
            <a:r>
              <a:rPr lang="en-US" altLang="ko-KR" sz="2200" dirty="0"/>
              <a:t>, </a:t>
            </a:r>
            <a:r>
              <a:rPr lang="ko-KR" altLang="en-US" sz="2200" dirty="0"/>
              <a:t>실제 재학생이나 졸업생의 경험이 반영되지 않는 경우가 많습니다</a:t>
            </a:r>
            <a:r>
              <a:rPr lang="en-US" altLang="ko-KR" sz="2200" dirty="0"/>
              <a:t>. </a:t>
            </a:r>
            <a:r>
              <a:rPr lang="ko-KR" altLang="en-US" sz="2200" dirty="0"/>
              <a:t>이로 인해 신입생들은 학교 선택 시 현실과 다른 기대를 갖게 되는 경우가 많습니다</a:t>
            </a:r>
            <a:r>
              <a:rPr lang="en-US" altLang="ko-KR" sz="2200" dirty="0"/>
              <a:t>.</a:t>
            </a:r>
          </a:p>
          <a:p>
            <a:pPr marL="514350" lvl="0" indent="-514350">
              <a:lnSpc>
                <a:spcPct val="106240"/>
              </a:lnSpc>
              <a:buAutoNum type="arabicPeriod"/>
            </a:pPr>
            <a:endParaRPr lang="en-US" altLang="ko-KR" sz="2200" spc="-100" dirty="0">
              <a:solidFill>
                <a:srgbClr val="2A2A2A"/>
              </a:solidFill>
              <a:latin typeface="NIXGONFONTS-M V2.0"/>
            </a:endParaRPr>
          </a:p>
          <a:p>
            <a:pPr marL="514350" lvl="0" indent="-514350">
              <a:lnSpc>
                <a:spcPct val="106240"/>
              </a:lnSpc>
              <a:buAutoNum type="arabicPeriod"/>
            </a:pPr>
            <a:r>
              <a:rPr lang="ko-KR" altLang="en-US" sz="2200" dirty="0"/>
              <a:t>대학에 대한 객관적이고 신뢰할 수 있는 정보를 제공하기 위해</a:t>
            </a:r>
            <a:r>
              <a:rPr lang="en-US" altLang="ko-KR" sz="2200" dirty="0"/>
              <a:t>, </a:t>
            </a:r>
            <a:r>
              <a:rPr lang="ko-KR" altLang="en-US" sz="2200" dirty="0"/>
              <a:t>실제 해당 학교를 다닌 사람들이 직접 평가하고 소통할 수 있는 플랫폼이 필요하다고 느꼈습니다</a:t>
            </a:r>
            <a:r>
              <a:rPr lang="en-US" altLang="ko-KR" sz="2200" dirty="0"/>
              <a:t>.</a:t>
            </a:r>
            <a:endParaRPr lang="en-US" altLang="ko-KR" sz="2200" spc="-100" dirty="0">
              <a:solidFill>
                <a:srgbClr val="2A2A2A"/>
              </a:solidFill>
              <a:latin typeface="NIXGONFONTS-M V2.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F0DCA7-58EA-8948-E807-D5FD517E62F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7464" y="3442659"/>
            <a:ext cx="2641600" cy="27412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8DD25-77FE-9DC6-8785-FEC3A660B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D030A9-A461-2882-0F2D-43841D3DCC3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498294D1-9AB6-88A0-8AC0-F3268334A4F0}"/>
              </a:ext>
            </a:extLst>
          </p:cNvPr>
          <p:cNvSpPr txBox="1"/>
          <p:nvPr/>
        </p:nvSpPr>
        <p:spPr>
          <a:xfrm>
            <a:off x="457200" y="580914"/>
            <a:ext cx="31242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 dirty="0">
                <a:solidFill>
                  <a:srgbClr val="2A2A2A"/>
                </a:solidFill>
                <a:ea typeface="NIXGONFONTS-M V2.0"/>
              </a:rPr>
              <a:t>개발환경 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224F7-73B7-DB1C-D3D5-765524FC5A3C}"/>
              </a:ext>
            </a:extLst>
          </p:cNvPr>
          <p:cNvSpPr txBox="1"/>
          <p:nvPr/>
        </p:nvSpPr>
        <p:spPr>
          <a:xfrm>
            <a:off x="2667000" y="225590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NIXGONFONTS-B V2.0" panose="020B0600000101010101" charset="-127"/>
                <a:ea typeface="NIXGONFONTS-B V2.0" panose="020B0600000101010101" charset="-127"/>
              </a:rPr>
              <a:t>Frontend</a:t>
            </a:r>
            <a:endParaRPr lang="ko-KR" altLang="en-US" sz="4000" dirty="0"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B4A6D-E454-AC2F-9652-6D40BC11463B}"/>
              </a:ext>
            </a:extLst>
          </p:cNvPr>
          <p:cNvSpPr txBox="1"/>
          <p:nvPr/>
        </p:nvSpPr>
        <p:spPr>
          <a:xfrm>
            <a:off x="2667000" y="3951578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NIXGONFONTS-B V2.0" panose="020B0600000101010101" charset="-127"/>
                <a:ea typeface="NIXGONFONTS-B V2.0" panose="020B0600000101010101" charset="-127"/>
              </a:rPr>
              <a:t>Backend</a:t>
            </a:r>
            <a:endParaRPr lang="ko-KR" altLang="en-US" sz="4000" dirty="0"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5EC29-70AC-2A68-0FEA-543F9A6D7580}"/>
              </a:ext>
            </a:extLst>
          </p:cNvPr>
          <p:cNvSpPr txBox="1"/>
          <p:nvPr/>
        </p:nvSpPr>
        <p:spPr>
          <a:xfrm>
            <a:off x="2667000" y="5647249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NIXGONFONTS-B V2.0" panose="020B0600000101010101" charset="-127"/>
                <a:ea typeface="NIXGONFONTS-B V2.0" panose="020B0600000101010101" charset="-127"/>
              </a:rPr>
              <a:t>DB / API</a:t>
            </a:r>
            <a:endParaRPr lang="ko-KR" altLang="en-US" sz="4000" dirty="0"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3935C-30FF-8102-1C09-08F08A109EA7}"/>
              </a:ext>
            </a:extLst>
          </p:cNvPr>
          <p:cNvSpPr txBox="1"/>
          <p:nvPr/>
        </p:nvSpPr>
        <p:spPr>
          <a:xfrm>
            <a:off x="2667000" y="734292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NIXGONFONTS-B V2.0" panose="020B0600000101010101" charset="-127"/>
                <a:ea typeface="NIXGONFONTS-B V2.0" panose="020B0600000101010101" charset="-127"/>
              </a:rPr>
              <a:t>Cloud</a:t>
            </a:r>
            <a:endParaRPr lang="ko-KR" altLang="en-US" sz="4000" dirty="0"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pic>
        <p:nvPicPr>
          <p:cNvPr id="1026" name="Picture 2" descr="Vite의 manualChunks옵션에 관하여">
            <a:extLst>
              <a:ext uri="{FF2B5EF4-FFF2-40B4-BE49-F238E27FC236}">
                <a16:creationId xmlns:a16="http://schemas.microsoft.com/office/drawing/2014/main" id="{F6F86F46-75ED-8EF5-1837-3E3B15E6E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019300"/>
            <a:ext cx="2406316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ontend Developer Roadmap — Day 0: Visual Studio Code | by Eric van Rees |  Medium">
            <a:extLst>
              <a:ext uri="{FF2B5EF4-FFF2-40B4-BE49-F238E27FC236}">
                <a16:creationId xmlns:a16="http://schemas.microsoft.com/office/drawing/2014/main" id="{85FD75E3-864D-A1DE-A0D9-0214A570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CDCDC"/>
              </a:clrFrom>
              <a:clrTo>
                <a:srgbClr val="DCDC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46" y="2150139"/>
            <a:ext cx="1867485" cy="105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] 자바스크립트 란?">
            <a:extLst>
              <a:ext uri="{FF2B5EF4-FFF2-40B4-BE49-F238E27FC236}">
                <a16:creationId xmlns:a16="http://schemas.microsoft.com/office/drawing/2014/main" id="{B6D58392-5DA8-D105-B026-A671EAF3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956" y="2077268"/>
            <a:ext cx="1049922" cy="10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, CSS] 아이콘 추가하는 방법 - fontawesome 사용법">
            <a:extLst>
              <a:ext uri="{FF2B5EF4-FFF2-40B4-BE49-F238E27FC236}">
                <a16:creationId xmlns:a16="http://schemas.microsoft.com/office/drawing/2014/main" id="{04F11715-E0B0-F74E-39E0-1F074156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427" y="2077268"/>
            <a:ext cx="3386808" cy="11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왜 intellij를 사용하는가">
            <a:extLst>
              <a:ext uri="{FF2B5EF4-FFF2-40B4-BE49-F238E27FC236}">
                <a16:creationId xmlns:a16="http://schemas.microsoft.com/office/drawing/2014/main" id="{61592F62-86F3-ECB7-1643-08F034319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33" y="373402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ava 언어의 이해(1)">
            <a:extLst>
              <a:ext uri="{FF2B5EF4-FFF2-40B4-BE49-F238E27FC236}">
                <a16:creationId xmlns:a16="http://schemas.microsoft.com/office/drawing/2014/main" id="{CE525C8C-BB47-5717-8EEA-A34325F4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258" y="3714971"/>
            <a:ext cx="2362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(프레임워크) - 나무위키">
            <a:extLst>
              <a:ext uri="{FF2B5EF4-FFF2-40B4-BE49-F238E27FC236}">
                <a16:creationId xmlns:a16="http://schemas.microsoft.com/office/drawing/2014/main" id="{80E0ADA7-616C-E6EC-25BF-3A00E7FC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983" y="4018049"/>
            <a:ext cx="2481262" cy="64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83A6D-1047-BD4E-CFEF-111F59437518}"/>
              </a:ext>
            </a:extLst>
          </p:cNvPr>
          <p:cNvSpPr txBox="1"/>
          <p:nvPr/>
        </p:nvSpPr>
        <p:spPr>
          <a:xfrm>
            <a:off x="2667000" y="9038593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NIXGONFONTS-B V2.0" panose="020B0600000101010101" charset="-127"/>
                <a:ea typeface="NIXGONFONTS-B V2.0" panose="020B0600000101010101" charset="-127"/>
              </a:rPr>
              <a:t>협업도구</a:t>
            </a:r>
            <a:endParaRPr lang="ko-KR" altLang="en-US" sz="4000" dirty="0"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pic>
        <p:nvPicPr>
          <p:cNvPr id="9" name="Picture 2" descr="호스팅된 MySQL - Amazon RDS for MySQL - AWS">
            <a:extLst>
              <a:ext uri="{FF2B5EF4-FFF2-40B4-BE49-F238E27FC236}">
                <a16:creationId xmlns:a16="http://schemas.microsoft.com/office/drawing/2014/main" id="{4234F60A-28EA-3795-4C69-C5FC5675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31" y="5381705"/>
            <a:ext cx="1750120" cy="90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WS RDS]란 무엇인가">
            <a:extLst>
              <a:ext uri="{FF2B5EF4-FFF2-40B4-BE49-F238E27FC236}">
                <a16:creationId xmlns:a16="http://schemas.microsoft.com/office/drawing/2014/main" id="{1BD19349-D119-22C1-E171-51E2E77D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90" y="5206125"/>
            <a:ext cx="2097766" cy="13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akao 지도 API Marker 찍어보기">
            <a:extLst>
              <a:ext uri="{FF2B5EF4-FFF2-40B4-BE49-F238E27FC236}">
                <a16:creationId xmlns:a16="http://schemas.microsoft.com/office/drawing/2014/main" id="{5CB2761F-D89F-F2EA-0073-895F41FB1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AE100"/>
              </a:clrFrom>
              <a:clrTo>
                <a:srgbClr val="FAE1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19" y="5060708"/>
            <a:ext cx="1876990" cy="142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REST API | Kakao Developers 문서">
            <a:extLst>
              <a:ext uri="{FF2B5EF4-FFF2-40B4-BE49-F238E27FC236}">
                <a16:creationId xmlns:a16="http://schemas.microsoft.com/office/drawing/2014/main" id="{331EA36D-34FC-E145-87E9-ABB9DE3B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72" y="4659464"/>
            <a:ext cx="2985951" cy="251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공공데이터 API 활용하기">
            <a:extLst>
              <a:ext uri="{FF2B5EF4-FFF2-40B4-BE49-F238E27FC236}">
                <a16:creationId xmlns:a16="http://schemas.microsoft.com/office/drawing/2014/main" id="{283098CA-0944-72C6-1389-CBD8C3E1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666" y="5345861"/>
            <a:ext cx="1665006" cy="11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WS 컴퓨트서비스(ec2)">
            <a:extLst>
              <a:ext uri="{FF2B5EF4-FFF2-40B4-BE49-F238E27FC236}">
                <a16:creationId xmlns:a16="http://schemas.microsoft.com/office/drawing/2014/main" id="{E33997D7-382F-B821-0DD4-773120F7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86" y="6645248"/>
            <a:ext cx="3760697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LB] Target Response Time 상세 정의">
            <a:extLst>
              <a:ext uri="{FF2B5EF4-FFF2-40B4-BE49-F238E27FC236}">
                <a16:creationId xmlns:a16="http://schemas.microsoft.com/office/drawing/2014/main" id="{3AFB8103-2284-EAFE-4BB4-CE06B05B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00" y="7077376"/>
            <a:ext cx="1420162" cy="13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WS] AWS Lambda 쉽게 개념 및 특징 정리 (Serverless, Concurrency) — 아주 쉽게 정리한 블로그">
            <a:extLst>
              <a:ext uri="{FF2B5EF4-FFF2-40B4-BE49-F238E27FC236}">
                <a16:creationId xmlns:a16="http://schemas.microsoft.com/office/drawing/2014/main" id="{C452BEDB-5649-97CC-FF64-F8DC0ED2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201" y="6979460"/>
            <a:ext cx="1556735" cy="153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WS] 리눅스 서버 CloudWatchAgent 설치하기">
            <a:extLst>
              <a:ext uri="{FF2B5EF4-FFF2-40B4-BE49-F238E27FC236}">
                <a16:creationId xmlns:a16="http://schemas.microsoft.com/office/drawing/2014/main" id="{EA69E292-0AEA-7CBA-6059-95348578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401" y="7077376"/>
            <a:ext cx="1776576" cy="12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WS] S3 Bucket 생성하기 &amp; S3 퍼블릭 ACL 설정하기">
            <a:extLst>
              <a:ext uri="{FF2B5EF4-FFF2-40B4-BE49-F238E27FC236}">
                <a16:creationId xmlns:a16="http://schemas.microsoft.com/office/drawing/2014/main" id="{9BF0C294-4F38-28DD-894A-ED09B965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034" y="7162246"/>
            <a:ext cx="3340773" cy="1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] 사용법">
            <a:extLst>
              <a:ext uri="{FF2B5EF4-FFF2-40B4-BE49-F238E27FC236}">
                <a16:creationId xmlns:a16="http://schemas.microsoft.com/office/drawing/2014/main" id="{A4FF549A-38D0-0FF0-9388-157DFD45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18" y="8771698"/>
            <a:ext cx="2099733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lack Review | PCMag">
            <a:extLst>
              <a:ext uri="{FF2B5EF4-FFF2-40B4-BE49-F238E27FC236}">
                <a16:creationId xmlns:a16="http://schemas.microsoft.com/office/drawing/2014/main" id="{9888F822-670F-EACA-255F-73F192F0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63" y="8752841"/>
            <a:ext cx="2272598" cy="127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80F14F-33EE-7A91-8717-01423E5575B9}"/>
              </a:ext>
            </a:extLst>
          </p:cNvPr>
          <p:cNvSpPr/>
          <p:nvPr/>
        </p:nvSpPr>
        <p:spPr>
          <a:xfrm>
            <a:off x="13102306" y="2268869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전동준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2DE753-D3A0-C225-8D05-7989F3CC3457}"/>
              </a:ext>
            </a:extLst>
          </p:cNvPr>
          <p:cNvSpPr/>
          <p:nvPr/>
        </p:nvSpPr>
        <p:spPr>
          <a:xfrm>
            <a:off x="14222200" y="5497498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전동준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A4EFA6F-00D8-BE22-5BD3-3109732B92E2}"/>
              </a:ext>
            </a:extLst>
          </p:cNvPr>
          <p:cNvSpPr/>
          <p:nvPr/>
        </p:nvSpPr>
        <p:spPr>
          <a:xfrm>
            <a:off x="14325600" y="7238006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전동준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219655-361A-1140-9C58-28903615B6CE}"/>
              </a:ext>
            </a:extLst>
          </p:cNvPr>
          <p:cNvSpPr/>
          <p:nvPr/>
        </p:nvSpPr>
        <p:spPr>
          <a:xfrm>
            <a:off x="9441863" y="8961078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전동준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442346-4EB0-3FE8-0843-070090C05C0A}"/>
              </a:ext>
            </a:extLst>
          </p:cNvPr>
          <p:cNvSpPr/>
          <p:nvPr/>
        </p:nvSpPr>
        <p:spPr>
          <a:xfrm>
            <a:off x="11576769" y="8961078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최관우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AEA8839-5FD8-87E2-4E69-148886E72A6E}"/>
              </a:ext>
            </a:extLst>
          </p:cNvPr>
          <p:cNvSpPr/>
          <p:nvPr/>
        </p:nvSpPr>
        <p:spPr>
          <a:xfrm>
            <a:off x="13711675" y="8961078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박민기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6455EB-E6AE-11B0-43B5-1990DCD96762}"/>
              </a:ext>
            </a:extLst>
          </p:cNvPr>
          <p:cNvSpPr/>
          <p:nvPr/>
        </p:nvSpPr>
        <p:spPr>
          <a:xfrm>
            <a:off x="15849013" y="8961078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이승재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073B9C1-E65E-CF29-6F1C-21EB4BC8ABF2}"/>
              </a:ext>
            </a:extLst>
          </p:cNvPr>
          <p:cNvSpPr/>
          <p:nvPr/>
        </p:nvSpPr>
        <p:spPr>
          <a:xfrm>
            <a:off x="16306800" y="7199942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최관우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614F90-1509-CE91-F307-FF0F2DA23440}"/>
              </a:ext>
            </a:extLst>
          </p:cNvPr>
          <p:cNvSpPr/>
          <p:nvPr/>
        </p:nvSpPr>
        <p:spPr>
          <a:xfrm>
            <a:off x="14104311" y="3832750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박민기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62FF90-4E1E-8FC3-DF07-81259D550FA1}"/>
              </a:ext>
            </a:extLst>
          </p:cNvPr>
          <p:cNvSpPr/>
          <p:nvPr/>
        </p:nvSpPr>
        <p:spPr>
          <a:xfrm>
            <a:off x="12065666" y="3832750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최관우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7D6230-804E-91B7-F3E6-A7F9ABA56C10}"/>
              </a:ext>
            </a:extLst>
          </p:cNvPr>
          <p:cNvSpPr/>
          <p:nvPr/>
        </p:nvSpPr>
        <p:spPr>
          <a:xfrm>
            <a:off x="16306800" y="5506574"/>
            <a:ext cx="1828800" cy="812800"/>
          </a:xfrm>
          <a:prstGeom prst="roundRect">
            <a:avLst>
              <a:gd name="adj" fmla="val 50000"/>
            </a:avLst>
          </a:prstGeom>
          <a:solidFill>
            <a:srgbClr val="C3E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IXGONFONTS-B V2.0" panose="020B0600000101010101" charset="-127"/>
                <a:ea typeface="NIXGONFONTS-B V2.0" panose="020B0600000101010101" charset="-127"/>
              </a:rPr>
              <a:t>이승재</a:t>
            </a:r>
            <a:endParaRPr lang="ko-KR" altLang="en-US" sz="2400" b="1" dirty="0">
              <a:solidFill>
                <a:schemeClr val="tx1"/>
              </a:solidFill>
              <a:latin typeface="NIXGONFONTS-B V2.0" panose="020B0600000101010101" charset="-127"/>
              <a:ea typeface="NIXGONFONTS-B V2.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82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39724-6F1F-1990-5C43-4449942D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494D0AC-84ED-E604-D908-8620C47966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EC9314EB-A8C0-033A-9308-B74A0DFA087A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>
                <a:solidFill>
                  <a:srgbClr val="2A2A2A"/>
                </a:solidFill>
                <a:ea typeface="NIXGONFONTS-M V2.0"/>
              </a:rPr>
              <a:t>웹  페이지 소개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pic>
        <p:nvPicPr>
          <p:cNvPr id="12" name="그림 11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7A995E-B67A-3611-F8EB-B0EF8A3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748299"/>
            <a:ext cx="7757379" cy="629560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A42301-E31D-C3FE-4E7B-879852C794A8}"/>
              </a:ext>
            </a:extLst>
          </p:cNvPr>
          <p:cNvSpPr/>
          <p:nvPr/>
        </p:nvSpPr>
        <p:spPr>
          <a:xfrm>
            <a:off x="1066800" y="21717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메인 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DAFBC3D-B6C4-7726-2780-2163867757B8}"/>
              </a:ext>
            </a:extLst>
          </p:cNvPr>
          <p:cNvSpPr/>
          <p:nvPr/>
        </p:nvSpPr>
        <p:spPr>
          <a:xfrm>
            <a:off x="10431553" y="216351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학교 리스트 페이지</a:t>
            </a:r>
          </a:p>
        </p:txBody>
      </p:sp>
      <p:pic>
        <p:nvPicPr>
          <p:cNvPr id="22" name="그림 21" descr="텍스트, 스크린샷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00AEFA-B6E7-3E0F-3CA5-D325620626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924300"/>
            <a:ext cx="8655875" cy="49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6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E28FF-2E0E-4717-614D-1CDB754E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0A97044-5F6F-BE1A-ACBF-867777BEFE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A7FEED05-80F7-57C0-856F-3288F144DCBB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>
                <a:solidFill>
                  <a:srgbClr val="2A2A2A"/>
                </a:solidFill>
                <a:ea typeface="NIXGONFONTS-M V2.0"/>
              </a:rPr>
              <a:t>웹  페이지 소개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4D014C3-2405-F519-FB2C-789E45A7300C}"/>
              </a:ext>
            </a:extLst>
          </p:cNvPr>
          <p:cNvSpPr/>
          <p:nvPr/>
        </p:nvSpPr>
        <p:spPr>
          <a:xfrm>
            <a:off x="1066800" y="21717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로그인 페이지</a:t>
            </a:r>
          </a:p>
        </p:txBody>
      </p:sp>
      <p:pic>
        <p:nvPicPr>
          <p:cNvPr id="19" name="그림 1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0F2049-03BC-CF9D-F99E-18FC168C6E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848100"/>
            <a:ext cx="8213907" cy="610965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79E42C-8CCF-331A-9C7C-AE3D9F99F834}"/>
              </a:ext>
            </a:extLst>
          </p:cNvPr>
          <p:cNvSpPr/>
          <p:nvPr/>
        </p:nvSpPr>
        <p:spPr>
          <a:xfrm>
            <a:off x="10431553" y="216351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회원가입 페이지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D27164-EBCB-D2BF-1A80-C6A3C0E29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" y="3909946"/>
            <a:ext cx="8213906" cy="59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DDEC2-C593-7946-6AC2-C08FBD09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A45A731-1F1E-3DFA-E01C-BD68C0D37D9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2F9D6001-1DAD-315E-A19F-C0DC909445F6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>
                <a:solidFill>
                  <a:srgbClr val="2A2A2A"/>
                </a:solidFill>
                <a:ea typeface="NIXGONFONTS-M V2.0"/>
              </a:rPr>
              <a:t>웹  페이지 소개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44955-7B5C-7482-D6D5-84ADF9DD3E73}"/>
              </a:ext>
            </a:extLst>
          </p:cNvPr>
          <p:cNvSpPr/>
          <p:nvPr/>
        </p:nvSpPr>
        <p:spPr>
          <a:xfrm>
            <a:off x="1066800" y="21717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학교랭킹 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BB000F6-83CE-0E3E-0DBF-16BD890696A8}"/>
              </a:ext>
            </a:extLst>
          </p:cNvPr>
          <p:cNvSpPr/>
          <p:nvPr/>
        </p:nvSpPr>
        <p:spPr>
          <a:xfrm>
            <a:off x="10431553" y="216351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지도 페이지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E1C6A2-7FB2-4DF5-9D17-46199913D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52900"/>
            <a:ext cx="8062702" cy="5315003"/>
          </a:xfrm>
          <a:prstGeom prst="rect">
            <a:avLst/>
          </a:prstGeom>
        </p:spPr>
      </p:pic>
      <p:pic>
        <p:nvPicPr>
          <p:cNvPr id="6" name="그림 5" descr="지도, 텍스트, 아틀라스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C4F753-3E33-7A72-FAF4-AE895B930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061801"/>
            <a:ext cx="8733107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6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D4E15-9623-6A5B-59EA-6B1C6E63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769BD19-2C30-F0AB-11B9-F0285E439A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5A510D37-1DBC-A227-0C7D-147FD5CBBFC3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>
                <a:solidFill>
                  <a:srgbClr val="2A2A2A"/>
                </a:solidFill>
                <a:ea typeface="NIXGONFONTS-M V2.0"/>
              </a:rPr>
              <a:t>웹  페이지 소개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465EB0-84A0-37C7-D6F0-7E295B14B16C}"/>
              </a:ext>
            </a:extLst>
          </p:cNvPr>
          <p:cNvSpPr/>
          <p:nvPr/>
        </p:nvSpPr>
        <p:spPr>
          <a:xfrm>
            <a:off x="1066800" y="21717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뉴스 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F07868-45CB-8735-92E7-7DC7214B0951}"/>
              </a:ext>
            </a:extLst>
          </p:cNvPr>
          <p:cNvSpPr/>
          <p:nvPr/>
        </p:nvSpPr>
        <p:spPr>
          <a:xfrm>
            <a:off x="10431553" y="216351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뉴스 작성 페이지</a:t>
            </a:r>
          </a:p>
        </p:txBody>
      </p:sp>
      <p:pic>
        <p:nvPicPr>
          <p:cNvPr id="5" name="그림 4" descr="텍스트, 스크린샷, 웹사이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0C5BC5-2E9D-2276-9533-933ED9DFF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1800"/>
            <a:ext cx="8014380" cy="5497199"/>
          </a:xfrm>
          <a:prstGeom prst="rect">
            <a:avLst/>
          </a:prstGeom>
        </p:spPr>
      </p:pic>
      <p:pic>
        <p:nvPicPr>
          <p:cNvPr id="9" name="그림 8" descr="텍스트, 스크린샷, 직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C9920-258F-E356-C4A2-A9BED97F2A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63" y="4061800"/>
            <a:ext cx="7938180" cy="54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E49F9-C61E-2C92-D57B-E61739465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3A2A663-B4A0-C2EE-F402-C728E85A0EE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>
            <a:extLst>
              <a:ext uri="{FF2B5EF4-FFF2-40B4-BE49-F238E27FC236}">
                <a16:creationId xmlns:a16="http://schemas.microsoft.com/office/drawing/2014/main" id="{2DE69E87-3809-A8EE-5018-EFAD0741A414}"/>
              </a:ext>
            </a:extLst>
          </p:cNvPr>
          <p:cNvSpPr txBox="1"/>
          <p:nvPr/>
        </p:nvSpPr>
        <p:spPr>
          <a:xfrm>
            <a:off x="457200" y="580914"/>
            <a:ext cx="4343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700">
                <a:solidFill>
                  <a:srgbClr val="2A2A2A"/>
                </a:solidFill>
                <a:ea typeface="NIXGONFONTS-M V2.0"/>
              </a:rPr>
              <a:t>웹  페이지 소개</a:t>
            </a:r>
            <a:endParaRPr lang="ko-KR" sz="6000" b="1" i="0" u="none" strike="noStrike" spc="-700" dirty="0">
              <a:solidFill>
                <a:srgbClr val="2A2A2A"/>
              </a:solidFill>
              <a:ea typeface="NIXGONFONTS-M V2.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734912-906C-1930-0698-933126E9508A}"/>
              </a:ext>
            </a:extLst>
          </p:cNvPr>
          <p:cNvSpPr/>
          <p:nvPr/>
        </p:nvSpPr>
        <p:spPr>
          <a:xfrm>
            <a:off x="1066800" y="217170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상세 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3F191FB-6B79-680F-B26D-42F7A5227394}"/>
              </a:ext>
            </a:extLst>
          </p:cNvPr>
          <p:cNvSpPr/>
          <p:nvPr/>
        </p:nvSpPr>
        <p:spPr>
          <a:xfrm>
            <a:off x="10431553" y="2163510"/>
            <a:ext cx="67056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리뷰 페이지</a:t>
            </a:r>
          </a:p>
        </p:txBody>
      </p:sp>
      <p:pic>
        <p:nvPicPr>
          <p:cNvPr id="4" name="그림 3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E59A43-5736-20EE-BDD4-D661DEE5A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32427"/>
            <a:ext cx="7315200" cy="6127348"/>
          </a:xfrm>
          <a:prstGeom prst="rect">
            <a:avLst/>
          </a:prstGeom>
        </p:spPr>
      </p:pic>
      <p:pic>
        <p:nvPicPr>
          <p:cNvPr id="7" name="그림 6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91126B-EE36-2272-E8BF-1154AD40F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61" y="3695700"/>
            <a:ext cx="7182862" cy="61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9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730</Words>
  <Application>Microsoft Office PowerPoint</Application>
  <PresentationFormat>사용자 지정</PresentationFormat>
  <Paragraphs>147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Calibri</vt:lpstr>
      <vt:lpstr>NIXGONFONTS-M V2.0</vt:lpstr>
      <vt:lpstr>NIXGONFONTS-B V2.0</vt:lpstr>
      <vt:lpstr>Pretendard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전동준</dc:creator>
  <cp:lastModifiedBy>동준 전</cp:lastModifiedBy>
  <cp:revision>4</cp:revision>
  <dcterms:created xsi:type="dcterms:W3CDTF">2006-08-16T00:00:00Z</dcterms:created>
  <dcterms:modified xsi:type="dcterms:W3CDTF">2025-07-06T06:48:29Z</dcterms:modified>
</cp:coreProperties>
</file>